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6" r:id="rId15"/>
    <p:sldId id="271" r:id="rId16"/>
    <p:sldId id="272" r:id="rId17"/>
    <p:sldId id="278" r:id="rId18"/>
    <p:sldId id="273" r:id="rId19"/>
    <p:sldId id="279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02" autoAdjust="0"/>
  </p:normalViewPr>
  <p:slideViewPr>
    <p:cSldViewPr>
      <p:cViewPr varScale="1">
        <p:scale>
          <a:sx n="79" d="100"/>
          <a:sy n="79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ADF38-19F6-410D-B827-FD7140BDA9ED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5540D-6EC7-4E49-8B36-155116998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65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Plasmodium </a:t>
            </a:r>
            <a:r>
              <a:rPr lang="en-US" dirty="0" err="1" smtClean="0"/>
              <a:t>vivax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80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S. </a:t>
            </a:r>
            <a:r>
              <a:rPr lang="en-US" dirty="0" err="1" smtClean="0"/>
              <a:t>Japonicum</a:t>
            </a:r>
            <a:r>
              <a:rPr lang="en-US" baseline="0" dirty="0" smtClean="0"/>
              <a:t> (small lateral spine)</a:t>
            </a:r>
          </a:p>
          <a:p>
            <a:r>
              <a:rPr lang="en-US" baseline="0" dirty="0" smtClean="0"/>
              <a:t>Blood Fluke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28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S. </a:t>
            </a:r>
            <a:r>
              <a:rPr lang="en-US" dirty="0" err="1" smtClean="0"/>
              <a:t>Haematobium</a:t>
            </a:r>
            <a:r>
              <a:rPr lang="en-US" baseline="0" dirty="0" smtClean="0"/>
              <a:t> (terminal spine)</a:t>
            </a:r>
          </a:p>
          <a:p>
            <a:r>
              <a:rPr lang="en-US" baseline="0" dirty="0" smtClean="0"/>
              <a:t>Blood fluke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4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Paragonimus</a:t>
            </a:r>
            <a:endParaRPr lang="en-US" dirty="0" smtClean="0"/>
          </a:p>
          <a:p>
            <a:r>
              <a:rPr lang="en-US" dirty="0" smtClean="0"/>
              <a:t>Lung Fluke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195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Faciola</a:t>
            </a:r>
            <a:r>
              <a:rPr lang="en-US" dirty="0" smtClean="0"/>
              <a:t> hepatica (cap</a:t>
            </a:r>
            <a:r>
              <a:rPr lang="en-US" baseline="0" dirty="0" smtClean="0"/>
              <a:t> on end)</a:t>
            </a:r>
          </a:p>
          <a:p>
            <a:r>
              <a:rPr lang="en-US" baseline="0" dirty="0" smtClean="0"/>
              <a:t>Liver fluke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0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Enterobiasis</a:t>
            </a:r>
            <a:endParaRPr lang="en-US" dirty="0" smtClean="0"/>
          </a:p>
          <a:p>
            <a:r>
              <a:rPr lang="en-US" dirty="0" smtClean="0"/>
              <a:t>Pinworm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670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Trichuris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trichuria</a:t>
            </a:r>
            <a:r>
              <a:rPr lang="en-US" baseline="0" dirty="0" smtClean="0"/>
              <a:t> (football-shaped)</a:t>
            </a:r>
          </a:p>
          <a:p>
            <a:r>
              <a:rPr lang="en-US" baseline="0" dirty="0" smtClean="0"/>
              <a:t>Whipworm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47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Ascaris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lumbricoides</a:t>
            </a:r>
            <a:r>
              <a:rPr lang="en-US" baseline="0" dirty="0" smtClean="0"/>
              <a:t> (thick shell)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4603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duodenale</a:t>
            </a:r>
            <a:r>
              <a:rPr lang="en-US" dirty="0" smtClean="0"/>
              <a:t> + </a:t>
            </a:r>
            <a:r>
              <a:rPr lang="en-US" dirty="0" err="1" smtClean="0"/>
              <a:t>necator</a:t>
            </a:r>
            <a:r>
              <a:rPr lang="en-US" dirty="0" smtClean="0"/>
              <a:t> </a:t>
            </a:r>
            <a:r>
              <a:rPr lang="en-US" dirty="0" err="1" smtClean="0"/>
              <a:t>americanus</a:t>
            </a:r>
            <a:endParaRPr lang="en-US" baseline="0" dirty="0" smtClean="0"/>
          </a:p>
          <a:p>
            <a:r>
              <a:rPr lang="en-US" baseline="0" dirty="0" smtClean="0"/>
              <a:t>hookworms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88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Strongiloides</a:t>
            </a:r>
            <a:r>
              <a:rPr lang="en-US" dirty="0" smtClean="0"/>
              <a:t> </a:t>
            </a:r>
            <a:r>
              <a:rPr lang="en-US" dirty="0" err="1" smtClean="0"/>
              <a:t>stercoralis</a:t>
            </a:r>
            <a:r>
              <a:rPr lang="en-US" dirty="0" smtClean="0"/>
              <a:t> (</a:t>
            </a:r>
            <a:r>
              <a:rPr lang="en-US" dirty="0" err="1" smtClean="0"/>
              <a:t>rhabditiform</a:t>
            </a:r>
            <a:r>
              <a:rPr lang="en-US" baseline="0" dirty="0" smtClean="0"/>
              <a:t> larvae)</a:t>
            </a:r>
          </a:p>
          <a:p>
            <a:r>
              <a:rPr lang="en-US" baseline="0" dirty="0" smtClean="0"/>
              <a:t>Threadworm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72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Plasmodium falciparum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72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Leishmania</a:t>
            </a:r>
            <a:r>
              <a:rPr lang="en-US" dirty="0" smtClean="0"/>
              <a:t> within phagocytes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754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Giardiasis (smiley face)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75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Trichomona</a:t>
            </a:r>
            <a:r>
              <a:rPr lang="en-US" dirty="0" smtClean="0"/>
              <a:t> </a:t>
            </a:r>
            <a:r>
              <a:rPr lang="en-US" dirty="0" err="1" smtClean="0"/>
              <a:t>vaginalis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69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Diphyllobothriasis</a:t>
            </a:r>
            <a:r>
              <a:rPr lang="en-US" dirty="0" smtClean="0"/>
              <a:t> (</a:t>
            </a:r>
            <a:r>
              <a:rPr lang="en-US" dirty="0" err="1" smtClean="0"/>
              <a:t>Operculated</a:t>
            </a:r>
            <a:r>
              <a:rPr lang="en-US" dirty="0" smtClean="0"/>
              <a:t> Egg</a:t>
            </a:r>
            <a:r>
              <a:rPr lang="en-US" baseline="0" dirty="0" smtClean="0"/>
              <a:t> with knob at bottom of shell)</a:t>
            </a:r>
            <a:endParaRPr lang="en-US" dirty="0" smtClean="0"/>
          </a:p>
          <a:p>
            <a:r>
              <a:rPr lang="en-US" dirty="0" smtClean="0"/>
              <a:t>Fish Tapeworm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24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Dipylidiasis</a:t>
            </a:r>
            <a:r>
              <a:rPr lang="en-US" dirty="0" smtClean="0"/>
              <a:t> (colorless egg packet)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06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Taeniasis</a:t>
            </a:r>
            <a:r>
              <a:rPr lang="en-US" dirty="0" smtClean="0"/>
              <a:t> </a:t>
            </a:r>
          </a:p>
          <a:p>
            <a:r>
              <a:rPr lang="en-US" dirty="0" smtClean="0"/>
              <a:t>Beef</a:t>
            </a:r>
            <a:r>
              <a:rPr lang="en-US" baseline="0" dirty="0" smtClean="0"/>
              <a:t> and Pork Tapeworm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899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S. </a:t>
            </a:r>
            <a:r>
              <a:rPr lang="en-US" dirty="0" err="1" smtClean="0"/>
              <a:t>Mansoni</a:t>
            </a:r>
            <a:r>
              <a:rPr lang="en-US" dirty="0" smtClean="0"/>
              <a:t> (large</a:t>
            </a:r>
            <a:r>
              <a:rPr lang="en-US" baseline="0" dirty="0" smtClean="0"/>
              <a:t> lateral spine)</a:t>
            </a:r>
          </a:p>
          <a:p>
            <a:r>
              <a:rPr lang="en-US" baseline="0" dirty="0" smtClean="0"/>
              <a:t>Blood Fluke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5540D-6EC7-4E49-8B36-1551169985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81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2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5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8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86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5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959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64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28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68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4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FC6F7-B70D-4867-B959-7BC282207E46}" type="datetimeFigureOut">
              <a:rPr lang="en-US" smtClean="0"/>
              <a:t>10/7/2012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9530C-E214-4021-B20E-221E0B1D54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71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42580"/>
            <a:ext cx="3733800" cy="291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353" y="2042580"/>
            <a:ext cx="3254247" cy="291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304800"/>
            <a:ext cx="612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1.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071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8.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35814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 descr="C:\Users\ccortes\Desktop\Taenia_egg1.jpg"/>
          <p:cNvPicPr>
            <a:picLocks noChangeAspect="1" noChangeArrowheads="1"/>
          </p:cNvPicPr>
          <p:nvPr/>
        </p:nvPicPr>
        <p:blipFill>
          <a:blip r:embed="rId4" cstate="print"/>
          <a:srcRect l="11538" t="7692" r="7692" b="7692"/>
          <a:stretch>
            <a:fillRect/>
          </a:stretch>
        </p:blipFill>
        <p:spPr bwMode="auto">
          <a:xfrm>
            <a:off x="4419600" y="1824318"/>
            <a:ext cx="3505200" cy="3672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2121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9.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33" t="1442" r="7478" b="56201"/>
          <a:stretch>
            <a:fillRect/>
          </a:stretch>
        </p:blipFill>
        <p:spPr bwMode="auto">
          <a:xfrm>
            <a:off x="8965" y="1866807"/>
            <a:ext cx="4343400" cy="361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6"/>
          <p:cNvGrpSpPr>
            <a:grpSpLocks/>
          </p:cNvGrpSpPr>
          <p:nvPr/>
        </p:nvGrpSpPr>
        <p:grpSpPr bwMode="auto">
          <a:xfrm>
            <a:off x="4572000" y="1866807"/>
            <a:ext cx="3962400" cy="3614016"/>
            <a:chOff x="2514600" y="3657600"/>
            <a:chExt cx="2590800" cy="1752600"/>
          </a:xfrm>
        </p:grpSpPr>
        <p:pic>
          <p:nvPicPr>
            <p:cNvPr id="5" name="Picture 7" descr="C:\Users\ccortes\Desktop\S_mansoni_egg_WI2.jpg"/>
            <p:cNvPicPr>
              <a:picLocks noChangeAspect="1" noChangeArrowheads="1"/>
            </p:cNvPicPr>
            <p:nvPr/>
          </p:nvPicPr>
          <p:blipFill>
            <a:blip r:embed="rId4" cstate="print"/>
            <a:srcRect l="5556" t="27778" b="8333"/>
            <a:stretch>
              <a:fillRect/>
            </a:stretch>
          </p:blipFill>
          <p:spPr bwMode="auto">
            <a:xfrm>
              <a:off x="2514600" y="3657600"/>
              <a:ext cx="2590800" cy="17526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cxnSp>
          <p:nvCxnSpPr>
            <p:cNvPr id="6" name="Straight Arrow Connector 5"/>
            <p:cNvCxnSpPr/>
            <p:nvPr/>
          </p:nvCxnSpPr>
          <p:spPr>
            <a:xfrm rot="16200000" flipV="1">
              <a:off x="4800835" y="4496156"/>
              <a:ext cx="229507" cy="22849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698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10.</a:t>
            </a:r>
            <a:endParaRPr lang="en-US" dirty="0"/>
          </a:p>
        </p:txBody>
      </p:sp>
      <p:pic>
        <p:nvPicPr>
          <p:cNvPr id="3" name="Picture 2" descr="C:\Users\ccortes\Desktop\sj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"/>
          <a:stretch/>
        </p:blipFill>
        <p:spPr bwMode="auto">
          <a:xfrm>
            <a:off x="0" y="1600200"/>
            <a:ext cx="5181600" cy="33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5638800" y="1584511"/>
            <a:ext cx="3124200" cy="3426851"/>
            <a:chOff x="6248400" y="990600"/>
            <a:chExt cx="1905000" cy="1905000"/>
          </a:xfrm>
        </p:grpSpPr>
        <p:pic>
          <p:nvPicPr>
            <p:cNvPr id="5" name="Picture 4" descr="C:\Users\ccortes\Desktop\S_japonicum_egg_BAM2.jpg"/>
            <p:cNvPicPr>
              <a:picLocks noChangeAspect="1" noChangeArrowheads="1"/>
            </p:cNvPicPr>
            <p:nvPr/>
          </p:nvPicPr>
          <p:blipFill>
            <a:blip r:embed="rId4" cstate="print"/>
            <a:srcRect l="18421" t="10526" r="15789" b="23684"/>
            <a:stretch>
              <a:fillRect/>
            </a:stretch>
          </p:blipFill>
          <p:spPr bwMode="auto">
            <a:xfrm>
              <a:off x="6248400" y="990600"/>
              <a:ext cx="1905000" cy="1905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cxnSp>
          <p:nvCxnSpPr>
            <p:cNvPr id="6" name="Straight Arrow Connector 5"/>
            <p:cNvCxnSpPr/>
            <p:nvPr/>
          </p:nvCxnSpPr>
          <p:spPr>
            <a:xfrm rot="10800000" flipV="1">
              <a:off x="7086600" y="1143000"/>
              <a:ext cx="381000" cy="15240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00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11.</a:t>
            </a:r>
            <a:endParaRPr lang="en-US" dirty="0"/>
          </a:p>
        </p:txBody>
      </p:sp>
      <p:pic>
        <p:nvPicPr>
          <p:cNvPr id="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029200" cy="351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6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12.</a:t>
            </a:r>
            <a:endParaRPr lang="en-US" dirty="0"/>
          </a:p>
        </p:txBody>
      </p:sp>
      <p:pic>
        <p:nvPicPr>
          <p:cNvPr id="3" name="Picture 5" descr="C:\Users\ccortes\Desktop\Paragonimus_egg_wtm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524000"/>
            <a:ext cx="4876800" cy="487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93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13.</a:t>
            </a:r>
            <a:endParaRPr lang="en-US" dirty="0"/>
          </a:p>
        </p:txBody>
      </p:sp>
      <p:pic>
        <p:nvPicPr>
          <p:cNvPr id="3" name="Picture 5" descr="C:\Users\ccortes\Desktop\F_hepatica_egg_wtmt_H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64659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302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14.</a:t>
            </a:r>
            <a:endParaRPr lang="en-US" dirty="0"/>
          </a:p>
        </p:txBody>
      </p:sp>
      <p:pic>
        <p:nvPicPr>
          <p:cNvPr id="3" name="Picture 4" descr="C:\Users\ccortes\Desktop\Evermicularis_egg_H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6" y="1523999"/>
            <a:ext cx="4276165" cy="427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:\Users\ccortes\Desktop\Enterobius_cellulosetap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95478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://www.alaineknipes.com/teaching/385labs/385lab10/enteggfi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54"/>
          <a:stretch/>
        </p:blipFill>
        <p:spPr bwMode="auto">
          <a:xfrm>
            <a:off x="4267200" y="4467278"/>
            <a:ext cx="4876800" cy="239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4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15.</a:t>
            </a:r>
            <a:endParaRPr lang="en-US" dirty="0"/>
          </a:p>
        </p:txBody>
      </p:sp>
      <p:pic>
        <p:nvPicPr>
          <p:cNvPr id="3" name="Picture 2" descr="C:\Users\ccortes\Desktop\Trichuris_trichiura_eg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9" r="2779" b="22221"/>
          <a:stretch>
            <a:fillRect/>
          </a:stretch>
        </p:blipFill>
        <p:spPr>
          <a:xfrm>
            <a:off x="-31376" y="1447801"/>
            <a:ext cx="4754217" cy="3124200"/>
          </a:xfrm>
          <a:prstGeom prst="rect">
            <a:avLst/>
          </a:prstGeom>
          <a:noFill/>
        </p:spPr>
      </p:pic>
      <p:pic>
        <p:nvPicPr>
          <p:cNvPr id="9218" name="Picture 2" descr="http://www.alaineknipes.com/teaching/385labs/385lab10/tricheggf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192" y="1905000"/>
            <a:ext cx="4415808" cy="372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3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16.</a:t>
            </a:r>
            <a:endParaRPr lang="en-US" dirty="0"/>
          </a:p>
        </p:txBody>
      </p:sp>
      <p:pic>
        <p:nvPicPr>
          <p:cNvPr id="3" name="Picture 3" descr="C:\Users\ccortes\Desktop\Ascaris_egg_fert3_embryo_2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9" t="23334" r="25806" b="20000"/>
          <a:stretch>
            <a:fillRect/>
          </a:stretch>
        </p:blipFill>
        <p:spPr bwMode="auto">
          <a:xfrm>
            <a:off x="152400" y="1752600"/>
            <a:ext cx="3200400" cy="418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http://www.alaineknipes.com/teaching/385labs/385lab10/asceggfi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9"/>
          <a:stretch/>
        </p:blipFill>
        <p:spPr bwMode="auto">
          <a:xfrm>
            <a:off x="3379694" y="1752601"/>
            <a:ext cx="379155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49848"/>
            <a:ext cx="3429000" cy="240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1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17.</a:t>
            </a:r>
            <a:endParaRPr lang="en-US" dirty="0"/>
          </a:p>
        </p:txBody>
      </p:sp>
      <p:pic>
        <p:nvPicPr>
          <p:cNvPr id="3" name="Picture 9" descr="C:\Users\ccortes\Desktop\Hookworm_egg_wtm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3333" b="20000"/>
          <a:stretch>
            <a:fillRect/>
          </a:stretch>
        </p:blipFill>
        <p:spPr bwMode="auto">
          <a:xfrm>
            <a:off x="304800" y="1828800"/>
            <a:ext cx="5105400" cy="378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833562"/>
            <a:ext cx="3186669" cy="377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84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84858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3000" y="381000"/>
            <a:ext cx="2877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Plasmodium </a:t>
            </a:r>
            <a:r>
              <a:rPr lang="en-US" sz="2800" b="1" dirty="0" err="1" smtClean="0"/>
              <a:t>vivax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0417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18.</a:t>
            </a:r>
            <a:endParaRPr lang="en-US" dirty="0"/>
          </a:p>
        </p:txBody>
      </p:sp>
      <p:pic>
        <p:nvPicPr>
          <p:cNvPr id="3" name="Picture 9" descr="C:\Users\ccortes\Desktop\S_stercoralis_rhabditoid_BAM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3" r="5692" b="16216"/>
          <a:stretch>
            <a:fillRect/>
          </a:stretch>
        </p:blipFill>
        <p:spPr bwMode="auto">
          <a:xfrm>
            <a:off x="22412" y="1676400"/>
            <a:ext cx="5257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5" descr="C:\Users\ccortes\Desktop\S_stercoralis_filariform_HB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676400"/>
            <a:ext cx="3581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31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25169"/>
            <a:ext cx="3048000" cy="308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338616"/>
            <a:ext cx="4598914" cy="307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2.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9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P. </a:t>
            </a:r>
            <a:r>
              <a:rPr lang="en-US" dirty="0" err="1" smtClean="0"/>
              <a:t>falciprim</a:t>
            </a:r>
            <a:endParaRPr lang="en-US" dirty="0"/>
          </a:p>
        </p:txBody>
      </p:sp>
      <p:pic>
        <p:nvPicPr>
          <p:cNvPr id="3" name="Picture 2" descr="http://www.alaineknipes.com/teaching/385labs/385lab7/pfal2rin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24" y="1905000"/>
            <a:ext cx="915773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9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3.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133600"/>
            <a:ext cx="7010400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41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4.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399"/>
            <a:ext cx="4191000" cy="320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057400"/>
            <a:ext cx="2636019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6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5.</a:t>
            </a:r>
            <a:endParaRPr lang="en-US" dirty="0"/>
          </a:p>
        </p:txBody>
      </p:sp>
      <p:pic>
        <p:nvPicPr>
          <p:cNvPr id="3" name="Picture 2" descr="Trichomonas vaginalis, in vitro culture"/>
          <p:cNvPicPr>
            <a:picLocks noChangeAspect="1" noChangeArrowheads="1"/>
          </p:cNvPicPr>
          <p:nvPr/>
        </p:nvPicPr>
        <p:blipFill>
          <a:blip r:embed="rId3" cstate="print"/>
          <a:srcRect l="20588" r="17647" b="8823"/>
          <a:stretch>
            <a:fillRect/>
          </a:stretch>
        </p:blipFill>
        <p:spPr bwMode="auto">
          <a:xfrm rot="16200000">
            <a:off x="2657168" y="1762431"/>
            <a:ext cx="2839064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321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6.</a:t>
            </a:r>
            <a:endParaRPr lang="en-US" dirty="0"/>
          </a:p>
        </p:txBody>
      </p:sp>
      <p:pic>
        <p:nvPicPr>
          <p:cNvPr id="3" name="Picture 12" descr="C:\Users\ccortes\Desktop\dlatum_eg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352800" cy="4195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C:\Users\ccortes\Desktop\Dlatum_egg_wtmt3.jpg"/>
          <p:cNvPicPr>
            <a:picLocks noChangeAspect="1" noChangeArrowheads="1"/>
          </p:cNvPicPr>
          <p:nvPr/>
        </p:nvPicPr>
        <p:blipFill>
          <a:blip r:embed="rId4" cstate="print"/>
          <a:srcRect l="18055" r="47917" b="69444"/>
          <a:stretch>
            <a:fillRect/>
          </a:stretch>
        </p:blipFill>
        <p:spPr bwMode="auto">
          <a:xfrm>
            <a:off x="4190999" y="1676400"/>
            <a:ext cx="4671921" cy="41951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85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7.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1828800"/>
            <a:ext cx="4432299" cy="341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Users\ccortes\Desktop\Dcaninum_eggpk_wtmt.jpg"/>
          <p:cNvPicPr>
            <a:picLocks noChangeAspect="1" noChangeArrowheads="1"/>
          </p:cNvPicPr>
          <p:nvPr/>
        </p:nvPicPr>
        <p:blipFill>
          <a:blip r:embed="rId4" cstate="print"/>
          <a:srcRect l="3571" t="10714" r="7143" b="21429"/>
          <a:stretch>
            <a:fillRect/>
          </a:stretch>
        </p:blipFill>
        <p:spPr bwMode="auto">
          <a:xfrm>
            <a:off x="4572000" y="1828800"/>
            <a:ext cx="4498116" cy="3418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7617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165</Words>
  <Application>Microsoft Office PowerPoint</Application>
  <PresentationFormat>On-screen Show (4:3)</PresentationFormat>
  <Paragraphs>67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2.</vt:lpstr>
      <vt:lpstr>P. falciprim</vt:lpstr>
      <vt:lpstr>3.</vt:lpstr>
      <vt:lpstr>4.</vt:lpstr>
      <vt:lpstr>5.</vt:lpstr>
      <vt:lpstr>6.</vt:lpstr>
      <vt:lpstr>7.</vt:lpstr>
      <vt:lpstr>8.</vt:lpstr>
      <vt:lpstr>9.</vt:lpstr>
      <vt:lpstr>10.</vt:lpstr>
      <vt:lpstr>11.</vt:lpstr>
      <vt:lpstr>12.</vt:lpstr>
      <vt:lpstr>13.</vt:lpstr>
      <vt:lpstr>14.</vt:lpstr>
      <vt:lpstr>15.</vt:lpstr>
      <vt:lpstr>16.</vt:lpstr>
      <vt:lpstr>17.</vt:lpstr>
      <vt:lpstr>18.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Nischal Raya</dc:creator>
  <cp:lastModifiedBy>Nischal Raya</cp:lastModifiedBy>
  <cp:revision>10</cp:revision>
  <dcterms:created xsi:type="dcterms:W3CDTF">2012-10-07T18:57:52Z</dcterms:created>
  <dcterms:modified xsi:type="dcterms:W3CDTF">2012-10-07T19:43:15Z</dcterms:modified>
</cp:coreProperties>
</file>